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B75072-3E40-4E99-BE4D-05F150C524AE}"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286365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75072-3E40-4E99-BE4D-05F150C524AE}"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239938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75072-3E40-4E99-BE4D-05F150C524AE}"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358498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75072-3E40-4E99-BE4D-05F150C524AE}"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91876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75072-3E40-4E99-BE4D-05F150C524AE}"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359885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B75072-3E40-4E99-BE4D-05F150C524AE}"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3159284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B75072-3E40-4E99-BE4D-05F150C524AE}" type="datetimeFigureOut">
              <a:rPr lang="en-US" smtClean="0"/>
              <a:pPr/>
              <a:t>10/7/2013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160074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B75072-3E40-4E99-BE4D-05F150C524AE}" type="datetimeFigureOut">
              <a:rPr lang="en-US" smtClean="0"/>
              <a:pPr/>
              <a:t>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159361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5072-3E40-4E99-BE4D-05F150C524AE}" type="datetimeFigureOut">
              <a:rPr lang="en-US" smtClean="0"/>
              <a:pPr/>
              <a:t>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19133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75072-3E40-4E99-BE4D-05F150C524AE}"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153230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75072-3E40-4E99-BE4D-05F150C524AE}"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47C76-1B7A-4928-A84A-72B130D46AA1}" type="slidenum">
              <a:rPr lang="en-US" smtClean="0"/>
              <a:pPr/>
              <a:t>‹#›</a:t>
            </a:fld>
            <a:endParaRPr lang="en-US"/>
          </a:p>
        </p:txBody>
      </p:sp>
    </p:spTree>
    <p:extLst>
      <p:ext uri="{BB962C8B-B14F-4D97-AF65-F5344CB8AC3E}">
        <p14:creationId xmlns:p14="http://schemas.microsoft.com/office/powerpoint/2010/main" val="148803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75072-3E40-4E99-BE4D-05F150C524AE}" type="datetimeFigureOut">
              <a:rPr lang="en-US" smtClean="0"/>
              <a:pPr/>
              <a:t>10/7/2013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47C76-1B7A-4928-A84A-72B130D46AA1}" type="slidenum">
              <a:rPr lang="en-US" smtClean="0"/>
              <a:pPr/>
              <a:t>‹#›</a:t>
            </a:fld>
            <a:endParaRPr lang="en-US"/>
          </a:p>
        </p:txBody>
      </p:sp>
    </p:spTree>
    <p:extLst>
      <p:ext uri="{BB962C8B-B14F-4D97-AF65-F5344CB8AC3E}">
        <p14:creationId xmlns:p14="http://schemas.microsoft.com/office/powerpoint/2010/main" val="232905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Annotated Bibliography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5554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a:t>
            </a:r>
            <a:endParaRPr lang="en-US" dirty="0"/>
          </a:p>
        </p:txBody>
      </p:sp>
      <p:sp>
        <p:nvSpPr>
          <p:cNvPr id="3" name="Content Placeholder 2"/>
          <p:cNvSpPr>
            <a:spLocks noGrp="1"/>
          </p:cNvSpPr>
          <p:nvPr>
            <p:ph idx="1"/>
          </p:nvPr>
        </p:nvSpPr>
        <p:spPr/>
        <p:txBody>
          <a:bodyPr/>
          <a:lstStyle/>
          <a:p>
            <a:pPr marL="0" indent="0">
              <a:buNone/>
            </a:pPr>
            <a:r>
              <a:rPr lang="en-US" dirty="0" smtClean="0"/>
              <a:t>An annotated bibliography should be helpful. What you take from each publication will vary, but you should explain what you found in the publication that you are using in your National History Day Project.</a:t>
            </a:r>
            <a:endParaRPr lang="en-US" dirty="0"/>
          </a:p>
        </p:txBody>
      </p:sp>
    </p:spTree>
    <p:extLst>
      <p:ext uri="{BB962C8B-B14F-4D97-AF65-F5344CB8AC3E}">
        <p14:creationId xmlns:p14="http://schemas.microsoft.com/office/powerpoint/2010/main" val="1985726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Example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err="1" smtClean="0"/>
              <a:t>Calof</a:t>
            </a:r>
            <a:r>
              <a:rPr lang="en-US" sz="2400" dirty="0" smtClean="0"/>
              <a:t>, Rachel.  </a:t>
            </a:r>
            <a:r>
              <a:rPr lang="en-US" sz="2400" i="1" dirty="0"/>
              <a:t>Rachel </a:t>
            </a:r>
            <a:r>
              <a:rPr lang="en-US" sz="2400" i="1" dirty="0" err="1"/>
              <a:t>Calof’s</a:t>
            </a:r>
            <a:r>
              <a:rPr lang="en-US" sz="2400" i="1" dirty="0"/>
              <a:t> Story: Jewish Homesteader on the </a:t>
            </a:r>
            <a:r>
              <a:rPr lang="en-US" sz="2400" i="1" dirty="0" smtClean="0"/>
              <a:t>	Northern </a:t>
            </a:r>
            <a:r>
              <a:rPr lang="en-US" sz="2400" i="1" dirty="0"/>
              <a:t>Plains</a:t>
            </a:r>
            <a:r>
              <a:rPr lang="en-US" sz="2400" dirty="0"/>
              <a:t>.  Bloomington: Indiana University Press, </a:t>
            </a:r>
            <a:r>
              <a:rPr lang="en-US" sz="2400" dirty="0" smtClean="0"/>
              <a:t>	1995.  </a:t>
            </a:r>
            <a:r>
              <a:rPr lang="en-US" sz="2400" dirty="0"/>
              <a:t>Rachel </a:t>
            </a:r>
            <a:r>
              <a:rPr lang="en-US" sz="2400" dirty="0" err="1"/>
              <a:t>Calof</a:t>
            </a:r>
            <a:r>
              <a:rPr lang="en-US" sz="2400" dirty="0"/>
              <a:t> was a Jewish immigrant from Russia.  </a:t>
            </a:r>
            <a:r>
              <a:rPr lang="en-US" sz="2400" dirty="0" smtClean="0"/>
              <a:t>	She </a:t>
            </a:r>
            <a:r>
              <a:rPr lang="en-US" sz="2400" dirty="0"/>
              <a:t>and her husband settled on a farm near Devils Lake </a:t>
            </a:r>
            <a:r>
              <a:rPr lang="en-US" sz="2400" dirty="0" smtClean="0"/>
              <a:t>	in </a:t>
            </a:r>
            <a:r>
              <a:rPr lang="en-US" sz="2400" dirty="0"/>
              <a:t>the 1890s.  They struggled for many years, but finally </a:t>
            </a:r>
            <a:r>
              <a:rPr lang="en-US" sz="2400" dirty="0" smtClean="0"/>
              <a:t>	succeeded </a:t>
            </a:r>
            <a:r>
              <a:rPr lang="en-US" sz="2400" dirty="0"/>
              <a:t>in raising a family on their farm.  </a:t>
            </a:r>
          </a:p>
          <a:p>
            <a:pPr marL="0" indent="0">
              <a:buNone/>
            </a:pPr>
            <a:endParaRPr lang="en-US" sz="2400" dirty="0"/>
          </a:p>
          <a:p>
            <a:pPr marL="0" indent="0">
              <a:buNone/>
            </a:pPr>
            <a:r>
              <a:rPr lang="en-US" sz="2400" dirty="0" smtClean="0"/>
              <a:t>Thompson, Era Bell.  </a:t>
            </a:r>
            <a:r>
              <a:rPr lang="en-US" sz="2400" i="1" dirty="0" smtClean="0"/>
              <a:t>American Daughter</a:t>
            </a:r>
            <a:r>
              <a:rPr lang="en-US" sz="2400" dirty="0" smtClean="0"/>
              <a:t>.  St. Paul: Minnesota 	Historical Society Press, 1986.  Thompson’s memoir 	describes growing up in Driscoll, North Dakota in the 	1910s and 1920s. Thompson was an African-American girl 	in a community of mostly white people.  </a:t>
            </a:r>
          </a:p>
          <a:p>
            <a:pPr marL="0" indent="0">
              <a:buNone/>
            </a:pPr>
            <a:endParaRPr lang="en-US" sz="2400" dirty="0"/>
          </a:p>
        </p:txBody>
      </p:sp>
    </p:spTree>
    <p:extLst>
      <p:ext uri="{BB962C8B-B14F-4D97-AF65-F5344CB8AC3E}">
        <p14:creationId xmlns:p14="http://schemas.microsoft.com/office/powerpoint/2010/main" val="1062602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Annotated Bibliography:</a:t>
            </a:r>
            <a:br>
              <a:rPr lang="en-US" dirty="0" smtClean="0"/>
            </a:br>
            <a:r>
              <a:rPr lang="en-US" dirty="0" smtClean="0"/>
              <a:t>Primary and Secondary</a:t>
            </a:r>
            <a:endParaRPr lang="en-US" dirty="0"/>
          </a:p>
        </p:txBody>
      </p:sp>
      <p:sp>
        <p:nvSpPr>
          <p:cNvPr id="3" name="Content Placeholder 2"/>
          <p:cNvSpPr>
            <a:spLocks noGrp="1"/>
          </p:cNvSpPr>
          <p:nvPr>
            <p:ph idx="1"/>
          </p:nvPr>
        </p:nvSpPr>
        <p:spPr/>
        <p:txBody>
          <a:bodyPr/>
          <a:lstStyle/>
          <a:p>
            <a:pPr marL="0" indent="0">
              <a:buNone/>
            </a:pPr>
            <a:r>
              <a:rPr lang="en-US" dirty="0" smtClean="0"/>
              <a:t>Both Era Bell Thompson’s and Rachel </a:t>
            </a:r>
            <a:r>
              <a:rPr lang="en-US" dirty="0" err="1" smtClean="0"/>
              <a:t>Calof’s</a:t>
            </a:r>
            <a:r>
              <a:rPr lang="en-US" dirty="0" smtClean="0"/>
              <a:t> memoirs are </a:t>
            </a:r>
            <a:r>
              <a:rPr lang="en-US" dirty="0" smtClean="0">
                <a:solidFill>
                  <a:srgbClr val="FF0000"/>
                </a:solidFill>
              </a:rPr>
              <a:t>primary sources</a:t>
            </a:r>
            <a:r>
              <a:rPr lang="en-US" dirty="0" smtClean="0"/>
              <a:t>.  These two women told their own story about their lives.  You would place their books under the heading of Primary Sources</a:t>
            </a:r>
            <a:endParaRPr lang="en-US" dirty="0"/>
          </a:p>
        </p:txBody>
      </p:sp>
    </p:spTree>
    <p:extLst>
      <p:ext uri="{BB962C8B-B14F-4D97-AF65-F5344CB8AC3E}">
        <p14:creationId xmlns:p14="http://schemas.microsoft.com/office/powerpoint/2010/main" val="82935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Annotated Bibliography:</a:t>
            </a:r>
            <a:br>
              <a:rPr lang="en-US" dirty="0" smtClean="0"/>
            </a:br>
            <a:r>
              <a:rPr lang="en-US" dirty="0" smtClean="0"/>
              <a:t>Primary and Secondary</a:t>
            </a:r>
            <a:endParaRPr lang="en-US" dirty="0"/>
          </a:p>
        </p:txBody>
      </p:sp>
      <p:sp>
        <p:nvSpPr>
          <p:cNvPr id="3" name="Content Placeholder 2"/>
          <p:cNvSpPr>
            <a:spLocks noGrp="1"/>
          </p:cNvSpPr>
          <p:nvPr>
            <p:ph idx="1"/>
          </p:nvPr>
        </p:nvSpPr>
        <p:spPr/>
        <p:txBody>
          <a:bodyPr/>
          <a:lstStyle/>
          <a:p>
            <a:pPr marL="0" indent="0">
              <a:buNone/>
            </a:pPr>
            <a:r>
              <a:rPr lang="en-US" dirty="0" smtClean="0"/>
              <a:t>Our other two examples are both secondary sources.  The Battle of Killdeer Mountain (website) and Fred Schneider’s article on Oscar Will are </a:t>
            </a:r>
            <a:r>
              <a:rPr lang="en-US" dirty="0" smtClean="0">
                <a:solidFill>
                  <a:srgbClr val="FF0000"/>
                </a:solidFill>
              </a:rPr>
              <a:t>secondary sources</a:t>
            </a:r>
            <a:r>
              <a:rPr lang="en-US" dirty="0" smtClean="0"/>
              <a:t>.  You would place their books under the heading of Secondary Sources. </a:t>
            </a:r>
            <a:endParaRPr lang="en-US" dirty="0"/>
          </a:p>
        </p:txBody>
      </p:sp>
    </p:spTree>
    <p:extLst>
      <p:ext uri="{BB962C8B-B14F-4D97-AF65-F5344CB8AC3E}">
        <p14:creationId xmlns:p14="http://schemas.microsoft.com/office/powerpoint/2010/main" val="3723775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 Example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Schneider, Fred. “</a:t>
            </a:r>
            <a:r>
              <a:rPr lang="en-US" sz="2800" dirty="0"/>
              <a:t>Oscar H. Will: North Dakota’s </a:t>
            </a:r>
            <a:r>
              <a:rPr lang="en-US" sz="2800" dirty="0" smtClean="0"/>
              <a:t>	Pioneer </a:t>
            </a:r>
            <a:r>
              <a:rPr lang="en-US" sz="2800" dirty="0" err="1" smtClean="0"/>
              <a:t>Seedman</a:t>
            </a:r>
            <a:r>
              <a:rPr lang="en-US" sz="2800" dirty="0"/>
              <a:t>.” </a:t>
            </a:r>
            <a:r>
              <a:rPr lang="en-US" sz="2800" i="1" dirty="0"/>
              <a:t>North Dakota History </a:t>
            </a:r>
            <a:r>
              <a:rPr lang="en-US" sz="2800" dirty="0" smtClean="0"/>
              <a:t>Vol</a:t>
            </a:r>
            <a:r>
              <a:rPr lang="en-US" sz="2800" dirty="0"/>
              <a:t>. 68, </a:t>
            </a:r>
            <a:r>
              <a:rPr lang="en-US" sz="2800" dirty="0" smtClean="0"/>
              <a:t>	No</a:t>
            </a:r>
            <a:r>
              <a:rPr lang="en-US" sz="2800" dirty="0"/>
              <a:t>. 1 (2001): 2-19.</a:t>
            </a:r>
            <a:r>
              <a:rPr lang="en-US" sz="2800" dirty="0" smtClean="0"/>
              <a:t>  Schneider describes how 	Oscar Will established a plant nursery in 	Bismarck in 1885.  Will learned about the seeds 	that the Mandan, 	Hidatsa, and </a:t>
            </a:r>
            <a:r>
              <a:rPr lang="en-US" sz="2800" dirty="0" err="1" smtClean="0"/>
              <a:t>Arikara</a:t>
            </a:r>
            <a:r>
              <a:rPr lang="en-US" sz="2800" dirty="0" smtClean="0"/>
              <a:t> planted.  	He propagated these seeds and sold them to 	people all over the United States.  </a:t>
            </a:r>
            <a:endParaRPr lang="en-US" sz="2800" dirty="0"/>
          </a:p>
        </p:txBody>
      </p:sp>
    </p:spTree>
    <p:extLst>
      <p:ext uri="{BB962C8B-B14F-4D97-AF65-F5344CB8AC3E}">
        <p14:creationId xmlns:p14="http://schemas.microsoft.com/office/powerpoint/2010/main" val="2327477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a:t>
            </a:r>
            <a:br>
              <a:rPr lang="en-US" dirty="0" smtClean="0"/>
            </a:br>
            <a:r>
              <a:rPr lang="en-US" dirty="0" smtClean="0"/>
              <a:t>Annotated Bibliography</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000" dirty="0" smtClean="0"/>
              <a:t>Keep notes on your resources.</a:t>
            </a:r>
          </a:p>
          <a:p>
            <a:pPr marL="514350" indent="-514350">
              <a:buAutoNum type="arabicPeriod"/>
            </a:pPr>
            <a:r>
              <a:rPr lang="en-US" sz="2000" dirty="0" smtClean="0"/>
              <a:t>Your notes include author, title, publication information</a:t>
            </a:r>
          </a:p>
          <a:p>
            <a:pPr marL="514350" indent="-514350">
              <a:buAutoNum type="arabicPeriod"/>
            </a:pPr>
            <a:r>
              <a:rPr lang="en-US" sz="2000" dirty="0" smtClean="0"/>
              <a:t>Your notes for a website should include title, author and sponsor if available, the URL, and the date you visited the website.</a:t>
            </a:r>
          </a:p>
          <a:p>
            <a:pPr marL="514350" indent="-514350">
              <a:buAutoNum type="arabicPeriod"/>
            </a:pPr>
            <a:r>
              <a:rPr lang="en-US" sz="2000" dirty="0" smtClean="0"/>
              <a:t>Your notes should include the important ideas you gained from that source. </a:t>
            </a:r>
          </a:p>
          <a:p>
            <a:pPr marL="514350" indent="-514350">
              <a:buAutoNum type="arabicPeriod"/>
            </a:pPr>
            <a:r>
              <a:rPr lang="en-US" sz="2000" dirty="0" smtClean="0"/>
              <a:t>Make two headings on your bibliography.  One heading is Secondary Sources; the other heading is Primary Sources.  </a:t>
            </a:r>
          </a:p>
          <a:p>
            <a:pPr marL="514350" indent="-514350">
              <a:buAutoNum type="arabicPeriod"/>
            </a:pPr>
            <a:r>
              <a:rPr lang="en-US" sz="2000" dirty="0" smtClean="0"/>
              <a:t>Enter publications into your bibliography with the correct information on publication</a:t>
            </a:r>
          </a:p>
          <a:p>
            <a:pPr marL="514350" indent="-514350">
              <a:buAutoNum type="arabicPeriod"/>
            </a:pPr>
            <a:r>
              <a:rPr lang="en-US" sz="2000" dirty="0" smtClean="0"/>
              <a:t>Write 2 or 3 sentences about why that resource was important for </a:t>
            </a:r>
            <a:r>
              <a:rPr lang="en-US" sz="2000" smtClean="0"/>
              <a:t>your project.  </a:t>
            </a:r>
            <a:endParaRPr lang="en-US" sz="2000" dirty="0" smtClean="0"/>
          </a:p>
          <a:p>
            <a:pPr marL="514350" indent="-514350">
              <a:buAutoNum type="arabicPeriod"/>
            </a:pPr>
            <a:endParaRPr lang="en-US" sz="2000" dirty="0" smtClean="0"/>
          </a:p>
          <a:p>
            <a:pPr marL="514350" indent="-514350">
              <a:buAutoNum type="arabicPeriod"/>
            </a:pPr>
            <a:endParaRPr lang="en-US" sz="2800" dirty="0"/>
          </a:p>
        </p:txBody>
      </p:sp>
    </p:spTree>
    <p:extLst>
      <p:ext uri="{BB962C8B-B14F-4D97-AF65-F5344CB8AC3E}">
        <p14:creationId xmlns:p14="http://schemas.microsoft.com/office/powerpoint/2010/main" val="55185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What is a Bibliography?</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A bibliography is a list of books that you used to research a historical question.  	Sometimes your teachers might call this list “Sources” or “References.”  </a:t>
            </a:r>
            <a:endParaRPr lang="en-US" dirty="0"/>
          </a:p>
        </p:txBody>
      </p:sp>
    </p:spTree>
    <p:extLst>
      <p:ext uri="{BB962C8B-B14F-4D97-AF65-F5344CB8AC3E}">
        <p14:creationId xmlns:p14="http://schemas.microsoft.com/office/powerpoint/2010/main" val="798732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What does Annotated mean?</a:t>
            </a:r>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dirty="0" smtClean="0"/>
              <a:t>An annotated bibliography has a few sentences about what you found in the book, website, magazine, or other resource that you listed.  </a:t>
            </a:r>
          </a:p>
          <a:p>
            <a:pPr marL="0" indent="0">
              <a:buNone/>
            </a:pPr>
            <a:r>
              <a:rPr lang="en-US" dirty="0"/>
              <a:t>	</a:t>
            </a:r>
            <a:r>
              <a:rPr lang="en-US" dirty="0" smtClean="0"/>
              <a:t>The annotation might include </a:t>
            </a:r>
            <a:r>
              <a:rPr lang="en-US" i="1" dirty="0" smtClean="0"/>
              <a:t>“This book has a chronology of events.” </a:t>
            </a:r>
            <a:r>
              <a:rPr lang="en-US" dirty="0" smtClean="0"/>
              <a:t>or “This book explains that the Battle of Killdeer Mountain was one of the events that led to the Battle of the Little Big Horn.”</a:t>
            </a:r>
            <a:endParaRPr lang="en-US" dirty="0"/>
          </a:p>
        </p:txBody>
      </p:sp>
    </p:spTree>
    <p:extLst>
      <p:ext uri="{BB962C8B-B14F-4D97-AF65-F5344CB8AC3E}">
        <p14:creationId xmlns:p14="http://schemas.microsoft.com/office/powerpoint/2010/main" val="4253201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make a Bibliography?</a:t>
            </a:r>
            <a:endParaRPr lang="en-US" dirty="0"/>
          </a:p>
        </p:txBody>
      </p:sp>
      <p:sp>
        <p:nvSpPr>
          <p:cNvPr id="3" name="Content Placeholder 2"/>
          <p:cNvSpPr>
            <a:spLocks noGrp="1"/>
          </p:cNvSpPr>
          <p:nvPr>
            <p:ph idx="1"/>
          </p:nvPr>
        </p:nvSpPr>
        <p:spPr/>
        <p:txBody>
          <a:bodyPr/>
          <a:lstStyle/>
          <a:p>
            <a:r>
              <a:rPr lang="en-US" dirty="0" smtClean="0"/>
              <a:t>Gather a thorough list of resources you used.  </a:t>
            </a:r>
          </a:p>
          <a:p>
            <a:r>
              <a:rPr lang="en-US" dirty="0" smtClean="0"/>
              <a:t>You will need all of the publication information for your resource (see slide #5).</a:t>
            </a:r>
          </a:p>
          <a:p>
            <a:r>
              <a:rPr lang="en-US" dirty="0" smtClean="0"/>
              <a:t>Determine which of your resources is primary, and which is secondary.</a:t>
            </a:r>
          </a:p>
          <a:p>
            <a:r>
              <a:rPr lang="en-US" dirty="0" smtClean="0"/>
              <a:t>Organize your resource alphabetically within your primary list and your secondary list.</a:t>
            </a:r>
            <a:endParaRPr lang="en-US" dirty="0"/>
          </a:p>
        </p:txBody>
      </p:sp>
    </p:spTree>
    <p:extLst>
      <p:ext uri="{BB962C8B-B14F-4D97-AF65-F5344CB8AC3E}">
        <p14:creationId xmlns:p14="http://schemas.microsoft.com/office/powerpoint/2010/main" val="1854567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publication information do I need?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Book</a:t>
            </a:r>
          </a:p>
          <a:p>
            <a:pPr marL="1371600" lvl="3" indent="0">
              <a:buNone/>
            </a:pPr>
            <a:r>
              <a:rPr lang="en-US" dirty="0" smtClean="0"/>
              <a:t>Author’s first and last name</a:t>
            </a:r>
          </a:p>
          <a:p>
            <a:pPr marL="1371600" lvl="3" indent="0">
              <a:buNone/>
            </a:pPr>
            <a:r>
              <a:rPr lang="en-US" dirty="0" smtClean="0"/>
              <a:t>Full title and sub-title of book</a:t>
            </a:r>
          </a:p>
          <a:p>
            <a:pPr marL="1371600" lvl="3" indent="0">
              <a:buNone/>
            </a:pPr>
            <a:r>
              <a:rPr lang="en-US" dirty="0" smtClean="0"/>
              <a:t>City where the book was published</a:t>
            </a:r>
          </a:p>
          <a:p>
            <a:pPr marL="1371600" lvl="3" indent="0">
              <a:buNone/>
            </a:pPr>
            <a:r>
              <a:rPr lang="en-US" dirty="0" smtClean="0"/>
              <a:t>Name of publishing company</a:t>
            </a:r>
          </a:p>
          <a:p>
            <a:pPr marL="1371600" lvl="3" indent="0">
              <a:buNone/>
            </a:pPr>
            <a:r>
              <a:rPr lang="en-US" dirty="0" smtClean="0"/>
              <a:t>Date of publication</a:t>
            </a:r>
          </a:p>
          <a:p>
            <a:pPr marL="0" indent="0">
              <a:buNone/>
            </a:pPr>
            <a:r>
              <a:rPr lang="en-US" dirty="0" smtClean="0"/>
              <a:t>Example</a:t>
            </a:r>
          </a:p>
          <a:p>
            <a:pPr marL="1371600" lvl="3" indent="0">
              <a:buNone/>
            </a:pPr>
            <a:r>
              <a:rPr lang="en-US" dirty="0"/>
              <a:t> </a:t>
            </a:r>
            <a:r>
              <a:rPr lang="en-US" dirty="0" smtClean="0"/>
              <a:t> </a:t>
            </a:r>
            <a:endParaRPr lang="en-US" dirty="0"/>
          </a:p>
          <a:p>
            <a:pPr marL="1371600" lvl="3" indent="0">
              <a:buNone/>
            </a:pPr>
            <a:r>
              <a:rPr lang="en-US" dirty="0" smtClean="0"/>
              <a:t>Thompson, Era Bell.  </a:t>
            </a:r>
            <a:r>
              <a:rPr lang="en-US" i="1" dirty="0" smtClean="0"/>
              <a:t>American Daughter</a:t>
            </a:r>
            <a:r>
              <a:rPr lang="en-US" dirty="0" smtClean="0"/>
              <a:t>.  St. Paul: Minnesota Historical Society Press, 1986.  </a:t>
            </a:r>
            <a:endParaRPr lang="en-US" dirty="0"/>
          </a:p>
        </p:txBody>
      </p:sp>
    </p:spTree>
    <p:extLst>
      <p:ext uri="{BB962C8B-B14F-4D97-AF65-F5344CB8AC3E}">
        <p14:creationId xmlns:p14="http://schemas.microsoft.com/office/powerpoint/2010/main" val="1534879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publication information do I need?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Magazine article</a:t>
            </a:r>
          </a:p>
          <a:p>
            <a:pPr marL="0" indent="0">
              <a:buNone/>
            </a:pPr>
            <a:r>
              <a:rPr lang="en-US" dirty="0" smtClean="0"/>
              <a:t>	</a:t>
            </a:r>
            <a:r>
              <a:rPr lang="en-US" sz="2000" dirty="0" smtClean="0"/>
              <a:t>Author’s first and last name</a:t>
            </a:r>
          </a:p>
          <a:p>
            <a:pPr marL="0" indent="0">
              <a:buNone/>
            </a:pPr>
            <a:r>
              <a:rPr lang="en-US" sz="2000" dirty="0" smtClean="0"/>
              <a:t>	Title of Article </a:t>
            </a:r>
          </a:p>
          <a:p>
            <a:pPr marL="0" indent="0">
              <a:buNone/>
            </a:pPr>
            <a:r>
              <a:rPr lang="en-US" sz="2000" dirty="0"/>
              <a:t>	T</a:t>
            </a:r>
            <a:r>
              <a:rPr lang="en-US" sz="2000" dirty="0" smtClean="0"/>
              <a:t>itle of Magazine </a:t>
            </a:r>
          </a:p>
          <a:p>
            <a:pPr marL="0" indent="0">
              <a:buNone/>
            </a:pPr>
            <a:r>
              <a:rPr lang="en-US" sz="2000" dirty="0"/>
              <a:t>	</a:t>
            </a:r>
            <a:r>
              <a:rPr lang="en-US" sz="2000" dirty="0" smtClean="0"/>
              <a:t>Volume Number, Edition Number, Date published</a:t>
            </a:r>
          </a:p>
          <a:p>
            <a:pPr marL="0" indent="0">
              <a:buNone/>
            </a:pPr>
            <a:r>
              <a:rPr lang="en-US" sz="2000" dirty="0"/>
              <a:t>	</a:t>
            </a:r>
            <a:r>
              <a:rPr lang="en-US" sz="2000" dirty="0" smtClean="0"/>
              <a:t>Page numbers of article</a:t>
            </a:r>
          </a:p>
          <a:p>
            <a:pPr marL="0" indent="0">
              <a:buNone/>
            </a:pPr>
            <a:r>
              <a:rPr lang="en-US" dirty="0" smtClean="0"/>
              <a:t>Example</a:t>
            </a:r>
          </a:p>
          <a:p>
            <a:pPr marL="0" indent="0">
              <a:buNone/>
            </a:pPr>
            <a:r>
              <a:rPr lang="en-US" dirty="0"/>
              <a:t>	</a:t>
            </a:r>
            <a:r>
              <a:rPr lang="en-US" sz="2000" dirty="0" smtClean="0"/>
              <a:t>Schneider, Fred.  “Oscar H. Will: North Dakota’s Pioneer 	</a:t>
            </a:r>
            <a:r>
              <a:rPr lang="en-US" sz="2000" dirty="0" err="1" smtClean="0"/>
              <a:t>Seedman</a:t>
            </a:r>
            <a:r>
              <a:rPr lang="en-US" sz="2000" dirty="0" smtClean="0"/>
              <a:t>.” </a:t>
            </a:r>
            <a:r>
              <a:rPr lang="en-US" sz="2000" i="1" dirty="0" smtClean="0"/>
              <a:t>North Dakota History </a:t>
            </a:r>
            <a:r>
              <a:rPr lang="en-US" sz="2000" dirty="0" smtClean="0"/>
              <a:t>Vol. 68, No. 1 (2001): 2-19.  </a:t>
            </a:r>
            <a:endParaRPr lang="en-US" sz="2400" dirty="0" smtClean="0"/>
          </a:p>
          <a:p>
            <a:pPr marL="0" indent="0">
              <a:buNone/>
            </a:pPr>
            <a:endParaRPr lang="en-US" sz="2400" dirty="0"/>
          </a:p>
        </p:txBody>
      </p:sp>
    </p:spTree>
    <p:extLst>
      <p:ext uri="{BB962C8B-B14F-4D97-AF65-F5344CB8AC3E}">
        <p14:creationId xmlns:p14="http://schemas.microsoft.com/office/powerpoint/2010/main" val="3601443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publication information do I need?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Website</a:t>
            </a:r>
          </a:p>
          <a:p>
            <a:pPr marL="0" indent="0">
              <a:buNone/>
            </a:pPr>
            <a:r>
              <a:rPr lang="en-US" dirty="0" smtClean="0"/>
              <a:t>	</a:t>
            </a:r>
            <a:r>
              <a:rPr lang="en-US" sz="1800" dirty="0" smtClean="0"/>
              <a:t>Title </a:t>
            </a:r>
            <a:r>
              <a:rPr lang="en-US" sz="1800" dirty="0"/>
              <a:t>if available</a:t>
            </a:r>
          </a:p>
          <a:p>
            <a:pPr marL="0" indent="0">
              <a:buNone/>
            </a:pPr>
            <a:r>
              <a:rPr lang="en-US" sz="1800" dirty="0" smtClean="0"/>
              <a:t>	Author’s </a:t>
            </a:r>
            <a:r>
              <a:rPr lang="en-US" sz="1800" dirty="0"/>
              <a:t>name if available</a:t>
            </a:r>
          </a:p>
          <a:p>
            <a:pPr marL="0" indent="0">
              <a:buNone/>
            </a:pPr>
            <a:r>
              <a:rPr lang="en-US" sz="1800" dirty="0" smtClean="0"/>
              <a:t>	Name </a:t>
            </a:r>
            <a:r>
              <a:rPr lang="en-US" sz="1800" dirty="0"/>
              <a:t>of sponsoring organization if available</a:t>
            </a:r>
          </a:p>
          <a:p>
            <a:pPr marL="0" indent="0">
              <a:buNone/>
            </a:pPr>
            <a:r>
              <a:rPr lang="en-US" sz="1800" dirty="0" smtClean="0"/>
              <a:t>	URL </a:t>
            </a:r>
            <a:endParaRPr lang="en-US" sz="1800" dirty="0"/>
          </a:p>
          <a:p>
            <a:pPr marL="0" indent="0">
              <a:buNone/>
            </a:pPr>
            <a:r>
              <a:rPr lang="en-US" sz="1800" dirty="0" smtClean="0"/>
              <a:t>	Date </a:t>
            </a:r>
            <a:r>
              <a:rPr lang="en-US" sz="1800" dirty="0"/>
              <a:t>you accessed the website</a:t>
            </a:r>
          </a:p>
          <a:p>
            <a:pPr marL="0" indent="0">
              <a:buNone/>
            </a:pPr>
            <a:r>
              <a:rPr lang="en-US" dirty="0" smtClean="0"/>
              <a:t>Example </a:t>
            </a:r>
          </a:p>
          <a:p>
            <a:pPr marL="0" indent="0">
              <a:buNone/>
            </a:pPr>
            <a:r>
              <a:rPr lang="en-US" dirty="0" smtClean="0"/>
              <a:t>	</a:t>
            </a:r>
            <a:r>
              <a:rPr lang="en-US" sz="1800" dirty="0" smtClean="0"/>
              <a:t>“The Battle of Killdeer Mountain,” North Dakota Studies.  	ndstudies.gov/civil-war-era-north-</a:t>
            </a:r>
            <a:r>
              <a:rPr lang="en-US" sz="1800" dirty="0" err="1" smtClean="0"/>
              <a:t>dakota</a:t>
            </a:r>
            <a:r>
              <a:rPr lang="en-US" sz="1800" dirty="0" smtClean="0"/>
              <a:t>.  Accessed April 15, 2013</a:t>
            </a:r>
            <a:r>
              <a:rPr lang="en-US" sz="2000" dirty="0" smtClean="0"/>
              <a:t>.  </a:t>
            </a:r>
            <a:endParaRPr lang="en-US" dirty="0" smtClean="0"/>
          </a:p>
          <a:p>
            <a:pPr marL="0" indent="0">
              <a:buNone/>
            </a:pPr>
            <a:endParaRPr lang="en-US" dirty="0"/>
          </a:p>
        </p:txBody>
      </p:sp>
    </p:spTree>
    <p:extLst>
      <p:ext uri="{BB962C8B-B14F-4D97-AF65-F5344CB8AC3E}">
        <p14:creationId xmlns:p14="http://schemas.microsoft.com/office/powerpoint/2010/main" val="2456680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Other Resources</a:t>
            </a:r>
            <a:endParaRPr lang="en-US" dirty="0"/>
          </a:p>
        </p:txBody>
      </p:sp>
      <p:sp>
        <p:nvSpPr>
          <p:cNvPr id="3" name="Content Placeholder 2"/>
          <p:cNvSpPr>
            <a:spLocks noGrp="1"/>
          </p:cNvSpPr>
          <p:nvPr>
            <p:ph idx="1"/>
          </p:nvPr>
        </p:nvSpPr>
        <p:spPr/>
        <p:txBody>
          <a:bodyPr/>
          <a:lstStyle/>
          <a:p>
            <a:pPr marL="0" indent="0">
              <a:buNone/>
            </a:pPr>
            <a:r>
              <a:rPr lang="en-US" dirty="0" smtClean="0"/>
              <a:t>Use a similar format for all your resources.  What is important is:</a:t>
            </a:r>
          </a:p>
          <a:p>
            <a:pPr marL="0" indent="0">
              <a:buNone/>
            </a:pPr>
            <a:r>
              <a:rPr lang="en-US" dirty="0" smtClean="0"/>
              <a:t> title</a:t>
            </a:r>
          </a:p>
          <a:p>
            <a:pPr marL="0" indent="0">
              <a:buNone/>
            </a:pPr>
            <a:r>
              <a:rPr lang="en-US" dirty="0" smtClean="0"/>
              <a:t> author (or, perhaps, filmmaker)</a:t>
            </a:r>
          </a:p>
          <a:p>
            <a:pPr marL="0" indent="0">
              <a:buNone/>
            </a:pPr>
            <a:r>
              <a:rPr lang="en-US" dirty="0" smtClean="0"/>
              <a:t> date published.  </a:t>
            </a:r>
            <a:endParaRPr lang="en-US" dirty="0"/>
          </a:p>
        </p:txBody>
      </p:sp>
    </p:spTree>
    <p:extLst>
      <p:ext uri="{BB962C8B-B14F-4D97-AF65-F5344CB8AC3E}">
        <p14:creationId xmlns:p14="http://schemas.microsoft.com/office/powerpoint/2010/main" val="3639671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Annotating</a:t>
            </a:r>
            <a:endParaRPr lang="en-US" dirty="0"/>
          </a:p>
        </p:txBody>
      </p:sp>
      <p:sp>
        <p:nvSpPr>
          <p:cNvPr id="3" name="Content Placeholder 2"/>
          <p:cNvSpPr>
            <a:spLocks noGrp="1"/>
          </p:cNvSpPr>
          <p:nvPr>
            <p:ph idx="1"/>
          </p:nvPr>
        </p:nvSpPr>
        <p:spPr>
          <a:xfrm>
            <a:off x="1219200" y="1600200"/>
            <a:ext cx="6858000" cy="4525963"/>
          </a:xfrm>
        </p:spPr>
        <p:txBody>
          <a:bodyPr/>
          <a:lstStyle/>
          <a:p>
            <a:pPr marL="0" indent="0">
              <a:buNone/>
            </a:pPr>
            <a:r>
              <a:rPr lang="en-US" dirty="0" smtClean="0"/>
              <a:t>The purpose of annotation is to help other scholars and researchers know what is valuable in each publication.  </a:t>
            </a:r>
            <a:endParaRPr lang="en-US" dirty="0"/>
          </a:p>
        </p:txBody>
      </p:sp>
    </p:spTree>
    <p:extLst>
      <p:ext uri="{BB962C8B-B14F-4D97-AF65-F5344CB8AC3E}">
        <p14:creationId xmlns:p14="http://schemas.microsoft.com/office/powerpoint/2010/main" val="3827857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444</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Annotated Bibliography</vt:lpstr>
      <vt:lpstr>What is a Bibliography? </vt:lpstr>
      <vt:lpstr>What does Annotated mean?</vt:lpstr>
      <vt:lpstr>How do I make a Bibliography?</vt:lpstr>
      <vt:lpstr>What publication information do I need?</vt:lpstr>
      <vt:lpstr>What publication information do I need?</vt:lpstr>
      <vt:lpstr>What publication information do I need? </vt:lpstr>
      <vt:lpstr>Citing Other Resources</vt:lpstr>
      <vt:lpstr>Annotating</vt:lpstr>
      <vt:lpstr>Annotation</vt:lpstr>
      <vt:lpstr>Annotated Bibliography Example</vt:lpstr>
      <vt:lpstr>Annotated Bibliography: Primary and Secondary</vt:lpstr>
      <vt:lpstr>Annotated Bibliography: Primary and Secondary</vt:lpstr>
      <vt:lpstr>Annotated Bibliography Example</vt:lpstr>
      <vt:lpstr>Summary of  Annotated Bibliography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Annotated Bibliography</dc:title>
  <dc:creator>Barb</dc:creator>
  <cp:lastModifiedBy>Johnson, Angela M.</cp:lastModifiedBy>
  <cp:revision>11</cp:revision>
  <dcterms:created xsi:type="dcterms:W3CDTF">2013-04-14T16:13:10Z</dcterms:created>
  <dcterms:modified xsi:type="dcterms:W3CDTF">2013-10-07T22:19:21Z</dcterms:modified>
</cp:coreProperties>
</file>